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  <p:sldMasterId id="2147483732" r:id="rId2"/>
  </p:sldMasterIdLst>
  <p:notesMasterIdLst>
    <p:notesMasterId r:id="rId21"/>
  </p:notesMasterIdLst>
  <p:sldIdLst>
    <p:sldId id="424" r:id="rId3"/>
    <p:sldId id="425" r:id="rId4"/>
    <p:sldId id="426" r:id="rId5"/>
    <p:sldId id="440" r:id="rId6"/>
    <p:sldId id="441" r:id="rId7"/>
    <p:sldId id="442" r:id="rId8"/>
    <p:sldId id="431" r:id="rId9"/>
    <p:sldId id="450" r:id="rId10"/>
    <p:sldId id="432" r:id="rId11"/>
    <p:sldId id="451" r:id="rId12"/>
    <p:sldId id="433" r:id="rId13"/>
    <p:sldId id="435" r:id="rId14"/>
    <p:sldId id="436" r:id="rId15"/>
    <p:sldId id="454" r:id="rId16"/>
    <p:sldId id="453" r:id="rId17"/>
    <p:sldId id="444" r:id="rId18"/>
    <p:sldId id="448" r:id="rId19"/>
    <p:sldId id="447" r:id="rId20"/>
  </p:sldIdLst>
  <p:sldSz cx="9906000" cy="6858000" type="A4"/>
  <p:notesSz cx="6858000" cy="9144000"/>
  <p:embeddedFontLst>
    <p:embeddedFont>
      <p:font typeface="D2Coding" panose="020B0609020101020101" pitchFamily="49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2D4B2B"/>
    <a:srgbClr val="3D643A"/>
    <a:srgbClr val="1D301C"/>
    <a:srgbClr val="F66A81"/>
    <a:srgbClr val="FBB3BF"/>
    <a:srgbClr val="F995A6"/>
    <a:srgbClr val="664E59"/>
    <a:srgbClr val="896977"/>
    <a:srgbClr val="554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738" autoAdjust="0"/>
  </p:normalViewPr>
  <p:slideViewPr>
    <p:cSldViewPr snapToGrid="0">
      <p:cViewPr varScale="1">
        <p:scale>
          <a:sx n="86" d="100"/>
          <a:sy n="86" d="100"/>
        </p:scale>
        <p:origin x="2112" y="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6650C18D-ADDB-43C0-B5D2-8E881F25C326}" type="datetimeFigureOut">
              <a:rPr lang="ko-KR" altLang="en-US" smtClean="0"/>
              <a:pPr/>
              <a:t>2022-02-18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1934A961-47EF-46A5-948B-2250918D8D2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854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ko-KR" altLang="en-US" dirty="0" err="1" smtClean="0"/>
              <a:t>부울경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3</a:t>
            </a:r>
            <a:r>
              <a:rPr lang="ko-KR" altLang="en-US" dirty="0" smtClean="0"/>
              <a:t>팀 최종발표를 맡은 발표자 정순일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마음 속 이야기를 들려줄</a:t>
            </a:r>
            <a:r>
              <a:rPr lang="ko-KR" altLang="en-US" baseline="0" dirty="0" smtClean="0"/>
              <a:t> 당신만의 우주</a:t>
            </a:r>
            <a:r>
              <a:rPr lang="en-US" altLang="ko-KR" baseline="0" dirty="0" smtClean="0"/>
              <a:t>,</a:t>
            </a:r>
          </a:p>
          <a:p>
            <a:r>
              <a:rPr lang="ko-KR" altLang="en-US" dirty="0" err="1" smtClean="0"/>
              <a:t>이모션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플래닛</a:t>
            </a:r>
            <a:r>
              <a:rPr lang="ko-KR" altLang="en-US" dirty="0" smtClean="0"/>
              <a:t> 발표를 시작하도록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9C3B5-AE6A-41E9-8BA5-593C6C78F0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960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cs typeface="+mn-cs"/>
              </a:rPr>
              <a:t>로그인에서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 생성된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JWT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토큰입니다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en-US" altLang="ko-KR" dirty="0" smtClean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해당 토큰을 디코딩하면 오른쪽 화면과 같은 </a:t>
            </a:r>
            <a:r>
              <a:rPr lang="en-US" altLang="ko-KR" dirty="0" smtClean="0"/>
              <a:t>payload 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볼수있습니다</a:t>
            </a:r>
            <a:r>
              <a:rPr lang="en-US" altLang="ko-KR" dirty="0" smtClean="0"/>
              <a:t>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9C3B5-AE6A-41E9-8BA5-593C6C78F0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153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소셜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로그인은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각각의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를 통해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로그인을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진행하고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에서 반환 받은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토큰값을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통해 사용자의 정보를 전달 받습니다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사용자의 정보는 로그인 서비스로 넘어가고 여기서 일반 로그인과 함께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JWT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토큰을 생성하게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데이터 베이스에는 리플래쉬토큰을을 저장 하고 헤더에는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엑세스토큰과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리플래쉬토큰을 반환하는 과정으로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이루어졌있습니다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다음은 토큰 사용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 과정입니다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사용자가 헤더에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엑세스토큰과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리플래쉬토큰을 가지고 요청을 보내면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인터셉터가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해당 요청을 가로채 헤더의 토큰을 검증합니다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토큰에 이상이 없을 시 사용자의 요청 서비스를 수행하고 요청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데이터를 반환할 때 헤더에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엑세스토큰과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cs typeface="+mn-cs"/>
              </a:rPr>
              <a:t>값을 갱신 시켜 반환하는 과정으로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cs typeface="+mn-cs"/>
              </a:rPr>
              <a:t>이루어졌있습니다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9C3B5-AE6A-41E9-8BA5-593C6C78F0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50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9C3B5-AE6A-41E9-8BA5-593C6C78F0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572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마지막으로 실시간 알림입니다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웹은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HTTP/ HTTPS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방식으로 동작하기때문에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가지 특징을 가지고있습니다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fontAlgn="base" latinLnBrk="0"/>
            <a:endParaRPr lang="en-US" altLang="ko-KR" sz="1200" kern="1200" dirty="0" smtClean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이렇기 때문에 실시간으로 통신을 하기에는 제한이 있고 이를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WebSoket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을 이용하여 해결하였습니다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fontAlgn="base" latinLnBrk="0"/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Websoket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은 클라이언트와 서버가 지속적으로 연결된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TCP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라인을 통해 실시간으로 데이터를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주고받을수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있도록 해줍니다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9C3B5-AE6A-41E9-8BA5-593C6C78F0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092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다음은 아키텍처 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작성한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코드를깃랩에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Merge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하면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Jenkins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webhook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하여 코드를 가져옵니다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그럼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docker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-compose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docker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파일 읽고 이미지를 만들어서 컨테이너를 생성합니다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사용자가 요청을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보냈을때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'/'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로 시작하면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프론트엔드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서비스를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'/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api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‘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로 시작하면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백엔드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서비스로 요청을 보내준다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데이터 베이스는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My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sql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을 사용하고 이미지 업로드는 아마존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S3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스토리지를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사용하고있습니다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34A961-47EF-46A5-948B-2250918D8D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935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협업툴로</a:t>
            </a:r>
            <a:r>
              <a:rPr lang="ko-KR" altLang="en-US" dirty="0" smtClean="0"/>
              <a:t> 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err="1" smtClean="0"/>
              <a:t>노션을</a:t>
            </a:r>
            <a:r>
              <a:rPr lang="ko-KR" altLang="en-US" dirty="0" smtClean="0"/>
              <a:t> 사용하였습니다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코드는 깃을 통해 관리하였고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노션을</a:t>
            </a:r>
            <a:r>
              <a:rPr lang="ko-KR" altLang="en-US" dirty="0" smtClean="0"/>
              <a:t> 통해 먼저 이슈를 작성하고 지라를 통해 이슈를 관리하고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그외</a:t>
            </a:r>
            <a:r>
              <a:rPr lang="ko-KR" altLang="en-US" dirty="0" smtClean="0"/>
              <a:t> 정보 공유는 </a:t>
            </a:r>
            <a:r>
              <a:rPr lang="ko-KR" altLang="en-US" dirty="0" err="1" smtClean="0"/>
              <a:t>노션을</a:t>
            </a:r>
            <a:r>
              <a:rPr lang="ko-KR" altLang="en-US" dirty="0" smtClean="0"/>
              <a:t> 사용하였습니다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어제 깃 이슈가 발생했고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 주다 보니</a:t>
            </a:r>
            <a:endParaRPr lang="en-US" altLang="ko-KR" dirty="0" smtClean="0"/>
          </a:p>
          <a:p>
            <a:r>
              <a:rPr lang="ko-KR" altLang="en-US" dirty="0" smtClean="0"/>
              <a:t>수시로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머지를</a:t>
            </a:r>
            <a:r>
              <a:rPr lang="ko-KR" altLang="en-US" dirty="0" smtClean="0"/>
              <a:t> 하지않고 한번에 대량 데이터를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머지하다</a:t>
            </a:r>
            <a:r>
              <a:rPr lang="ko-KR" altLang="en-US" dirty="0" smtClean="0"/>
              <a:t> 보니</a:t>
            </a:r>
            <a:endParaRPr lang="en-US" altLang="ko-KR" dirty="0" smtClean="0"/>
          </a:p>
          <a:p>
            <a:r>
              <a:rPr lang="ko-KR" altLang="en-US" dirty="0" smtClean="0"/>
              <a:t>충돌이 발생했고 밤새 해결하느라 노력했지만 시연 중 </a:t>
            </a:r>
            <a:endParaRPr lang="en-US" altLang="ko-KR" dirty="0" smtClean="0"/>
          </a:p>
          <a:p>
            <a:r>
              <a:rPr lang="ko-KR" altLang="en-US" dirty="0" smtClean="0"/>
              <a:t>오류가 생길 수 </a:t>
            </a:r>
            <a:r>
              <a:rPr lang="ko-KR" altLang="en-US" dirty="0" err="1" smtClean="0"/>
              <a:t>있는점</a:t>
            </a:r>
            <a:r>
              <a:rPr lang="ko-KR" altLang="en-US" dirty="0" smtClean="0"/>
              <a:t> 양해 부탁드리고</a:t>
            </a:r>
            <a:endParaRPr lang="en-US" altLang="ko-KR" dirty="0" smtClean="0"/>
          </a:p>
          <a:p>
            <a:r>
              <a:rPr lang="ko-KR" altLang="en-US" dirty="0" err="1" smtClean="0"/>
              <a:t>우리팀</a:t>
            </a:r>
            <a:r>
              <a:rPr lang="ko-KR" altLang="en-US" dirty="0" smtClean="0"/>
              <a:t> 다들 </a:t>
            </a:r>
            <a:r>
              <a:rPr lang="ko-KR" altLang="en-US" dirty="0" err="1" smtClean="0"/>
              <a:t>고생하셧습니다</a:t>
            </a:r>
            <a:r>
              <a:rPr lang="ko-KR" altLang="en-US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34A961-47EF-46A5-948B-2250918D8D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64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실시간 시연을 해보도록 하겠습니다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회원가입을 하고 감정테스트를 진행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이후 감정에 따른 추천 서비스를 설명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팀장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그전에 팀장님 저한테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신청을 해주시겠습니까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알림 오면 팀장 프로필 가서 </a:t>
            </a:r>
            <a:r>
              <a:rPr lang="ko-KR" altLang="en-US" dirty="0" err="1" smtClean="0"/>
              <a:t>피드</a:t>
            </a:r>
            <a:r>
              <a:rPr lang="ko-KR" altLang="en-US" dirty="0" smtClean="0"/>
              <a:t> 구경하면서 이제 내가 팀장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하기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피드에서는</a:t>
            </a:r>
            <a:r>
              <a:rPr lang="ko-KR" altLang="en-US" dirty="0" smtClean="0"/>
              <a:t> 그 감정 행성을 설명 그날의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작성당시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감정이락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ㅏㅁ랗고</a:t>
            </a:r>
            <a:endParaRPr lang="ko-KR" altLang="en-US" dirty="0" smtClean="0"/>
          </a:p>
          <a:p>
            <a:r>
              <a:rPr lang="en-US" altLang="ko-KR" dirty="0" smtClean="0"/>
              <a:t>5. </a:t>
            </a:r>
            <a:r>
              <a:rPr lang="ko-KR" altLang="en-US" dirty="0" err="1" smtClean="0"/>
              <a:t>찜목록도</a:t>
            </a:r>
            <a:r>
              <a:rPr lang="ko-KR" altLang="en-US" dirty="0" smtClean="0"/>
              <a:t> 가서 설명해주기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6.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마이피드</a:t>
            </a:r>
            <a:r>
              <a:rPr lang="ko-KR" altLang="en-US" baseline="0" dirty="0" smtClean="0"/>
              <a:t> 와서 </a:t>
            </a:r>
            <a:r>
              <a:rPr lang="ko-KR" altLang="en-US" baseline="0" dirty="0" err="1" smtClean="0"/>
              <a:t>팔로잉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팔로우</a:t>
            </a:r>
            <a:r>
              <a:rPr lang="ko-KR" altLang="en-US" baseline="0" dirty="0" smtClean="0"/>
              <a:t> 목록 보여주고 계정 </a:t>
            </a:r>
            <a:r>
              <a:rPr lang="ko-KR" altLang="en-US" baseline="0" dirty="0" err="1" smtClean="0"/>
              <a:t>수정되느거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설명만하고</a:t>
            </a:r>
            <a:r>
              <a:rPr lang="ko-KR" altLang="en-US" baseline="0" dirty="0" smtClean="0"/>
              <a:t> </a:t>
            </a:r>
            <a:endParaRPr lang="ko-KR" altLang="en-US" dirty="0" smtClean="0"/>
          </a:p>
          <a:p>
            <a:r>
              <a:rPr lang="en-US" altLang="ko-KR" dirty="0" smtClean="0"/>
              <a:t>7. </a:t>
            </a:r>
            <a:r>
              <a:rPr lang="ko-KR" altLang="en-US" dirty="0" err="1" smtClean="0"/>
              <a:t>메인으로</a:t>
            </a:r>
            <a:r>
              <a:rPr lang="ko-KR" altLang="en-US" dirty="0" smtClean="0"/>
              <a:t> 와서 </a:t>
            </a:r>
            <a:r>
              <a:rPr lang="ko-KR" altLang="en-US" dirty="0" err="1" smtClean="0"/>
              <a:t>피드</a:t>
            </a:r>
            <a:r>
              <a:rPr lang="ko-KR" altLang="en-US" dirty="0" smtClean="0"/>
              <a:t> 작성하기 이미지 업로드 </a:t>
            </a:r>
            <a:r>
              <a:rPr lang="en-US" altLang="ko-KR" dirty="0" smtClean="0"/>
              <a:t>S3 </a:t>
            </a:r>
            <a:r>
              <a:rPr lang="ko-KR" altLang="en-US" dirty="0" smtClean="0"/>
              <a:t>이야기하기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팀원에게 댓글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ko-KR" altLang="en-US" dirty="0" err="1" smtClean="0"/>
              <a:t>알림창으로</a:t>
            </a:r>
            <a:r>
              <a:rPr lang="ko-KR" altLang="en-US" dirty="0" smtClean="0"/>
              <a:t> 내가 작성한 </a:t>
            </a:r>
            <a:r>
              <a:rPr lang="ko-KR" altLang="en-US" dirty="0" err="1" smtClean="0"/>
              <a:t>피드</a:t>
            </a:r>
            <a:r>
              <a:rPr lang="ko-KR" altLang="en-US" dirty="0" smtClean="0"/>
              <a:t> 접속하고 댓글 달기</a:t>
            </a:r>
          </a:p>
          <a:p>
            <a:r>
              <a:rPr lang="en-US" altLang="ko-KR" dirty="0" smtClean="0"/>
              <a:t>9. </a:t>
            </a:r>
            <a:r>
              <a:rPr lang="ko-KR" altLang="en-US" dirty="0" err="1" smtClean="0"/>
              <a:t>메인으로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다시와서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찜목록을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추가해보기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10. </a:t>
            </a:r>
            <a:r>
              <a:rPr lang="ko-KR" altLang="en-US" dirty="0" smtClean="0"/>
              <a:t>로그아웃하고 비밀번호 찾기를 통해 이메일 </a:t>
            </a:r>
            <a:r>
              <a:rPr lang="ko-KR" altLang="en-US" dirty="0" err="1" smtClean="0"/>
              <a:t>받는거</a:t>
            </a:r>
            <a:r>
              <a:rPr lang="ko-KR" altLang="en-US" dirty="0" smtClean="0"/>
              <a:t> 보여주고 로그인</a:t>
            </a:r>
          </a:p>
          <a:p>
            <a:r>
              <a:rPr lang="en-US" altLang="ko-KR" dirty="0" smtClean="0"/>
              <a:t>11. </a:t>
            </a:r>
            <a:r>
              <a:rPr lang="ko-KR" altLang="en-US" dirty="0" smtClean="0"/>
              <a:t>시연 종료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A961-47EF-46A5-948B-2250918D8D2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909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팀원 소개</a:t>
            </a:r>
            <a:r>
              <a:rPr lang="ko-KR" altLang="en-US" baseline="0" dirty="0" smtClean="0"/>
              <a:t> 및</a:t>
            </a:r>
            <a:r>
              <a:rPr lang="ko-KR" altLang="en-US" dirty="0" smtClean="0"/>
              <a:t> 마무리 하도록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임경훈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전호정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조은누리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최명재 님은 프론트 </a:t>
            </a:r>
            <a:r>
              <a:rPr lang="ko-KR" altLang="en-US" baseline="0" dirty="0" err="1" smtClean="0"/>
              <a:t>엔드를</a:t>
            </a:r>
            <a:r>
              <a:rPr lang="ko-KR" altLang="en-US" baseline="0" dirty="0" smtClean="0"/>
              <a:t> 담당하였고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저와 </a:t>
            </a:r>
            <a:r>
              <a:rPr lang="ko-KR" altLang="en-US" baseline="0" dirty="0" err="1" smtClean="0"/>
              <a:t>최상후님은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백엔드를</a:t>
            </a:r>
            <a:r>
              <a:rPr lang="ko-KR" altLang="en-US" baseline="0" dirty="0" smtClean="0"/>
              <a:t> 담당하였습니다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SNS</a:t>
            </a:r>
            <a:r>
              <a:rPr lang="ko-KR" altLang="en-US" baseline="0" dirty="0" smtClean="0"/>
              <a:t>가 주제였기 때문에 디자인쪽으로 </a:t>
            </a:r>
            <a:r>
              <a:rPr lang="ko-KR" altLang="en-US" baseline="0" dirty="0" err="1" smtClean="0"/>
              <a:t>신경쓸게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많을것으로</a:t>
            </a:r>
            <a:r>
              <a:rPr lang="ko-KR" altLang="en-US" baseline="0" dirty="0" smtClean="0"/>
              <a:t> 판단하여 프론트에 인원을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조금더</a:t>
            </a:r>
            <a:r>
              <a:rPr lang="ko-KR" altLang="en-US" baseline="0" dirty="0" smtClean="0"/>
              <a:t> 배치하였습니다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A961-47EF-46A5-948B-2250918D8D2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859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 행복은 나누면 배가되고 슬픔은 나누면 </a:t>
            </a:r>
            <a:r>
              <a:rPr lang="ko-KR" altLang="en-US" dirty="0" err="1" smtClean="0"/>
              <a:t>반이됩니다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이모션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플래닛은</a:t>
            </a:r>
            <a:r>
              <a:rPr lang="ko-KR" altLang="en-US" dirty="0" smtClean="0"/>
              <a:t> 항상 열려있습니다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이모션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플래니시에서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당싱의</a:t>
            </a:r>
            <a:r>
              <a:rPr lang="ko-KR" altLang="en-US" dirty="0" smtClean="0"/>
              <a:t> 행성을 찾고 탐험해보세요</a:t>
            </a:r>
            <a:endParaRPr lang="en-US" altLang="ko-KR" dirty="0" smtClean="0"/>
          </a:p>
          <a:p>
            <a:r>
              <a:rPr lang="ko-KR" altLang="en-US" dirty="0" smtClean="0"/>
              <a:t>이상 </a:t>
            </a:r>
            <a:r>
              <a:rPr lang="ko-KR" altLang="en-US" dirty="0" err="1" smtClean="0"/>
              <a:t>이모션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플래닛</a:t>
            </a:r>
            <a:r>
              <a:rPr lang="ko-KR" altLang="en-US" dirty="0" smtClean="0"/>
              <a:t> 발표자 정순일 이였습니다 </a:t>
            </a:r>
            <a:r>
              <a:rPr lang="ko-KR" altLang="en-US" dirty="0" err="1" smtClean="0"/>
              <a:t>갑사합니다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A961-47EF-46A5-948B-2250918D8D2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62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프로그램에 대한 본격적인 설명에 앞서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Intro </a:t>
            </a:r>
            <a:r>
              <a:rPr lang="ko-KR" altLang="en-US" dirty="0" smtClean="0"/>
              <a:t>영상을</a:t>
            </a:r>
            <a:r>
              <a:rPr lang="ko-KR" altLang="en-US" baseline="0" dirty="0" smtClean="0"/>
              <a:t> 함께 감상하시겠습니다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9C3B5-AE6A-41E9-8BA5-593C6C78F0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71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다들 영상 잘 감상 </a:t>
            </a:r>
            <a:r>
              <a:rPr lang="ko-KR" altLang="en-US" dirty="0" err="1" smtClean="0"/>
              <a:t>하셧나요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앞서 보여드린 영상 처럼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이모션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플래닛은</a:t>
            </a:r>
            <a:r>
              <a:rPr kumimoji="0" lang="ko-KR" altLang="en-US" sz="1200" b="0" i="0" u="none" strike="noStrike" kern="1200" cap="none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모든 감정을 가치 롭다고 생각했습니다</a:t>
            </a:r>
            <a:r>
              <a:rPr kumimoji="0" lang="en-US" altLang="ko-KR" sz="1200" b="0" i="0" u="none" strike="noStrike" kern="1200" cap="none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그렇다면 지금부터는 화면과 같은 순서로 저희 </a:t>
            </a:r>
            <a:r>
              <a:rPr lang="ko-KR" altLang="en-US" dirty="0" err="1" smtClean="0"/>
              <a:t>이모션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플래닛에</a:t>
            </a:r>
            <a:r>
              <a:rPr lang="ko-KR" altLang="en-US" dirty="0" smtClean="0"/>
              <a:t> 대해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좀 더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9C3B5-AE6A-41E9-8BA5-593C6C78F0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303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현존의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와는 차별성이 있는 서비스를 기획하고자 했고</a:t>
            </a:r>
            <a:r>
              <a:rPr lang="en-US" altLang="ko-KR" dirty="0" smtClean="0"/>
              <a:t>,</a:t>
            </a:r>
            <a:endParaRPr lang="ko-KR" altLang="en-US" dirty="0" smtClean="0"/>
          </a:p>
          <a:p>
            <a:r>
              <a:rPr lang="ko-KR" altLang="en-US" dirty="0" smtClean="0"/>
              <a:t>팀원 최명재 님이</a:t>
            </a:r>
            <a:r>
              <a:rPr lang="ko-KR" altLang="en-US" baseline="0" dirty="0" smtClean="0"/>
              <a:t> 사람들의 감정을 매만져주는 서비스가 있으면 좋겠다는 아이디어를 제시하여</a:t>
            </a:r>
            <a:endParaRPr lang="ko-KR" altLang="en-US" dirty="0" smtClean="0"/>
          </a:p>
          <a:p>
            <a:r>
              <a:rPr lang="ko-KR" altLang="en-US" dirty="0" smtClean="0"/>
              <a:t>이를 기반으로 감정을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를 기획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잠깐 화면의 기사를 주목해주시길 바랍니다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해당 기사에서는 우리가 감정을 꺼내기 어려워하는 이유를 두 가지로 설명합니다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저희는 감정을 표현하고 공유하는 공간이 있으면 좋겠다고 생각하여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이모션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플래닛을</a:t>
            </a:r>
            <a:r>
              <a:rPr lang="ko-KR" altLang="en-US" dirty="0" smtClean="0"/>
              <a:t> 제작하게 되었습니다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A961-47EF-46A5-948B-2250918D8D2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여기서 왜 </a:t>
            </a:r>
            <a:r>
              <a:rPr lang="ko-KR" altLang="en-US" dirty="0" err="1" smtClean="0"/>
              <a:t>이모션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플래닛</a:t>
            </a:r>
            <a:r>
              <a:rPr lang="ko-KR" altLang="en-US" dirty="0" smtClean="0"/>
              <a:t> 일까요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저희는 감정 단어를 사용합니다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부정적인 감정에 대해 직접적으로 단어만 </a:t>
            </a:r>
            <a:r>
              <a:rPr lang="ko-KR" altLang="en-US" dirty="0" err="1" smtClean="0"/>
              <a:t>보여주는것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보단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행성을</a:t>
            </a:r>
            <a:r>
              <a:rPr lang="ko-KR" altLang="en-US" baseline="0" dirty="0" smtClean="0"/>
              <a:t> 같이 보여줌으로써</a:t>
            </a:r>
            <a:r>
              <a:rPr lang="ko-KR" altLang="en-US" dirty="0" smtClean="0"/>
              <a:t> 부정적 이미지를 </a:t>
            </a:r>
            <a:r>
              <a:rPr lang="ko-KR" altLang="en-US" dirty="0" err="1" smtClean="0"/>
              <a:t>승화시킬수</a:t>
            </a:r>
            <a:r>
              <a:rPr lang="ko-KR" altLang="en-US" dirty="0" smtClean="0"/>
              <a:t> 있고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우주행성을</a:t>
            </a:r>
            <a:r>
              <a:rPr lang="ko-KR" altLang="en-US" dirty="0" smtClean="0"/>
              <a:t> 탐험하는 컨셉을 통해 재미를 주고자 </a:t>
            </a:r>
            <a:endParaRPr lang="en-US" altLang="ko-KR" dirty="0" smtClean="0"/>
          </a:p>
          <a:p>
            <a:r>
              <a:rPr lang="ko-KR" altLang="en-US" dirty="0" smtClean="0"/>
              <a:t>프로젝트 명을 </a:t>
            </a:r>
            <a:r>
              <a:rPr lang="ko-KR" altLang="en-US" dirty="0" err="1" smtClean="0"/>
              <a:t>이모션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플래닛으로</a:t>
            </a:r>
            <a:r>
              <a:rPr lang="ko-KR" altLang="en-US" dirty="0" smtClean="0"/>
              <a:t> 하게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A961-47EF-46A5-948B-2250918D8D2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02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</a:t>
            </a:r>
            <a:r>
              <a:rPr lang="ko-KR" altLang="en-US" dirty="0" err="1" smtClean="0"/>
              <a:t>이모션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플래닛은</a:t>
            </a:r>
            <a:r>
              <a:rPr lang="ko-KR" altLang="en-US" dirty="0" smtClean="0"/>
              <a:t> 다음과 </a:t>
            </a:r>
            <a:r>
              <a:rPr lang="ko-KR" altLang="en-US" dirty="0" err="1" smtClean="0"/>
              <a:t>같은사람들을</a:t>
            </a:r>
            <a:r>
              <a:rPr lang="ko-KR" altLang="en-US" dirty="0" smtClean="0"/>
              <a:t> 타겟으로 하고있습니다</a:t>
            </a:r>
            <a:r>
              <a:rPr lang="en-US" altLang="ko-KR" dirty="0" smtClean="0"/>
              <a:t>. 000 000 000 000 </a:t>
            </a:r>
            <a:r>
              <a:rPr lang="ko-KR" altLang="en-US" dirty="0" smtClean="0"/>
              <a:t>마지막으로 프로젝트에 지친 여러분들입니다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A961-47EF-46A5-948B-2250918D8D2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15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이모션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플래닛은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다음과 같은 기능을 가지고있습니다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이 중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다섯개의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주요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기능에대해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설명하도록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9C3B5-AE6A-41E9-8BA5-593C6C78F0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400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먼저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이모션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플래닛의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메인기능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추천 서비스 기능입니다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앞서 말했듯이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이모션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플래닛에서는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감정을 중요시하게 여깁니다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그렇기 때문에 부정적인 감정을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긍정정으로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해소하는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방향뿐만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아니라 해당 감정에 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머무를수있는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두가지 방향의 추천서비스를 제공해드리고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9C3B5-AE6A-41E9-8BA5-593C6C78F0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583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다음은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소셜로그인입니다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fontAlgn="base" latinLnBrk="0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오어스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2.0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버전을 사용했고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</a:p>
          <a:p>
            <a:pPr fontAlgn="base" latinLnBrk="0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오어스는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회원가입 없이 인증된 다른 웹 사이트의 회원정보를 통해 웹 사이트를 사용하는 서비스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하지만 구글이나 카카오에서 모든 정보를 제공하지 않기때문에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최초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회 로그인시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이모션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플래닛에서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필요로하는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정보를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입력받도록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하고있습니다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</a:p>
          <a:p>
            <a:pPr fontAlgn="base" latinLnBrk="0"/>
            <a:endParaRPr lang="ko-KR" altLang="en-US" sz="1200" kern="1200" dirty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9C3B5-AE6A-41E9-8BA5-593C6C78F0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84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84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03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43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25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76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223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886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32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66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96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0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2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D2Coding" panose="020B0609020101020101" pitchFamily="49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5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6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7.JP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i6e203.p.ssafy.io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.mp4"/><Relationship Id="rId7" Type="http://schemas.openxmlformats.org/officeDocument/2006/relationships/image" Target="../media/image3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3.png"/><Relationship Id="rId4" Type="http://schemas.openxmlformats.org/officeDocument/2006/relationships/video" Target="../media/media3.mp4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4518141" y="5928861"/>
            <a:ext cx="5199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SSAFY </a:t>
            </a: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공통 </a:t>
            </a:r>
            <a:r>
              <a:rPr kumimoji="0" lang="en-US" altLang="ko-KR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PJT - </a:t>
            </a: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웹 </a:t>
            </a:r>
            <a:r>
              <a:rPr kumimoji="0" lang="ko-KR" altLang="en-US" sz="1600" b="0" i="0" u="none" strike="noStrike" kern="1200" cap="none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큐레이션</a:t>
            </a: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en-US" altLang="ko-KR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SNS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조은누리</a:t>
            </a:r>
            <a:r>
              <a:rPr kumimoji="0" lang="en-US" altLang="ko-KR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팀장</a:t>
            </a:r>
            <a:r>
              <a:rPr kumimoji="0" lang="en-US" altLang="ko-KR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en-US" sz="1600" b="0" i="0" u="none" strike="noStrike" kern="1200" cap="none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임경훈</a:t>
            </a: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en-US" sz="1600" b="0" i="0" u="none" strike="noStrike" kern="1200" cap="none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전호정</a:t>
            </a: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 정순일 최명재 </a:t>
            </a:r>
            <a:r>
              <a:rPr kumimoji="0" lang="ko-KR" altLang="en-US" sz="1600" b="0" i="0" u="none" strike="noStrike" kern="1200" cap="none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최상후</a:t>
            </a:r>
            <a:endParaRPr kumimoji="0" lang="en-US" altLang="ko-KR" sz="1600" b="0" i="0" u="none" strike="noStrike" kern="1200" cap="none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11769" y="4495300"/>
            <a:ext cx="51997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마음 속 이야기를 들려줄 당신만의 우주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5" y="2432394"/>
            <a:ext cx="1003147" cy="5237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85050" y="3400716"/>
            <a:ext cx="76531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EMOTION</a:t>
            </a:r>
            <a:r>
              <a:rPr kumimoji="0" lang="en-US" altLang="ko-KR" sz="6600" b="0" i="0" u="none" strike="noStrike" kern="1200" cap="none" spc="-150" normalizeH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en-US" altLang="ko-KR" sz="66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PLANET</a:t>
            </a:r>
          </a:p>
        </p:txBody>
      </p:sp>
    </p:spTree>
    <p:extLst>
      <p:ext uri="{BB962C8B-B14F-4D97-AF65-F5344CB8AC3E}">
        <p14:creationId xmlns:p14="http://schemas.microsoft.com/office/powerpoint/2010/main" val="41277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사용자 검증 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(</a:t>
            </a:r>
            <a:r>
              <a:rPr lang="en-US" altLang="ko-KR" sz="1500" dirty="0" smtClean="0">
                <a:solidFill>
                  <a:prstClr val="white">
                    <a:lumMod val="85000"/>
                  </a:prst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JWT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)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서비스 소개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-1196207" y="1019321"/>
            <a:ext cx="4598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JWT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02982" y="1542541"/>
            <a:ext cx="8023945" cy="88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JWT</a:t>
            </a:r>
            <a:r>
              <a:rPr lang="ko-KR" altLang="en-US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</a:t>
            </a:r>
            <a:r>
              <a:rPr lang="en-US" altLang="ko-KR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Json</a:t>
            </a:r>
            <a:r>
              <a:rPr lang="en-US" altLang="ko-KR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Web Token</a:t>
            </a:r>
            <a:r>
              <a:rPr lang="ko-KR" altLang="en-US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의 약자로 모바일이나 웹에서 사용자 검증을 위해 사용하는 암호화된 토큰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083705" y="4110903"/>
            <a:ext cx="20624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Decoded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45498" y="3343289"/>
            <a:ext cx="355136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eyJ0eXAiOiJKV1QiLCJhbGciOiJIUzUxMiJ9.eyJpc3MiOiJFbW90aW9uUGxhbmV0Iiwic3ViIjoiRVAiLCJleHAiOjE2NDUwMTUyNzYsImlhdCI6MTY0NTAxMzQ3NiwidXNlckluZm8iOnsibm8iOjEsImVtYWlsIjoic29vbmlsMDExOUBuYXZlci5jb20iLCJuaWNrbmFtZSI6IuyInOydvCIsImJpcnRoIjoiMTk5Ni0wMS0xOSIsInByb2ZpbGVJbWciOiJodHRwczovL2Vtb3Rpb25wbGFuZXQuczMuYXAtbm9ydGhlYXN0LTIuYW1hem9uYXdzLmNvbS80MWM5Mzg4Yy1kNWZhLTQ5NGUtOTcwMy1mMTljNzA5YjlkZDcuanBnIiwidGVsIjoiMDEwLTI4MTEtMTEwOSIsImludHJvIjoi7JWI64WV7ZWY7IS47JqUIOygleyInOydvCDsnoXri4jri6QuIiwicHVibGlzaCI6MSwibW9vZCI6Mn19.ioYs0Yxjd_qz7hreH3Tn5bAHus6At6MKVF3o6my3N4iPK0Tbze9mEDBrd8k9tPmEnaVdl5UKryqLDbxbXeWXNg</a:t>
            </a:r>
            <a:endParaRPr kumimoji="0" lang="en-US" altLang="ko-KR" sz="1400" b="0" i="0" u="none" strike="noStrike" kern="1200" cap="none" spc="-15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703325" y="2958523"/>
            <a:ext cx="380735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…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 "</a:t>
            </a:r>
            <a:r>
              <a:rPr kumimoji="0" lang="en-US" altLang="ko-KR" sz="1600" b="0" i="0" u="none" strike="noStrike" kern="120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userInfo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":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   "no": 1,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   "email": "soonil0119@naver.com",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   "nickname": "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순일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   "birth": "1996-01-19",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   "</a:t>
            </a:r>
            <a:r>
              <a:rPr kumimoji="0" lang="en-US" altLang="ko-KR" sz="1600" b="0" i="0" u="none" strike="noStrike" kern="120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profileImg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": "https://emotionplanet.s3.ap-northeast-2.amazonaws.com/41c9388c-d5fa-494e-9703-f19c709b9dd7.jpg",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   "</a:t>
            </a:r>
            <a:r>
              <a:rPr kumimoji="0" lang="en-US" altLang="ko-KR" sz="1600" b="0" i="0" u="none" strike="noStrike" kern="1200" cap="none" spc="-1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tel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": "010-2811-1109",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   "intro": "</a:t>
            </a:r>
            <a:r>
              <a:rPr kumimoji="0" lang="ko-KR" altLang="en-US" sz="16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안녕하세요</a:t>
            </a:r>
            <a:r>
              <a:rPr kumimoji="0" lang="en-US" altLang="ko-KR" sz="16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.",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   "publish": 1</a:t>
            </a:r>
            <a:r>
              <a:rPr kumimoji="0" lang="en-US" altLang="ko-KR" sz="16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…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629876" y="4449457"/>
            <a:ext cx="970156" cy="278781"/>
          </a:xfrm>
          <a:prstGeom prst="rightArrow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25" y="5603300"/>
            <a:ext cx="946800" cy="9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8" grpId="0"/>
      <p:bldP spid="49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78771" y="1357462"/>
            <a:ext cx="869778" cy="586757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로그인</a:t>
            </a:r>
            <a:endParaRPr kumimoji="0" lang="ko-KR" altLang="en-US" sz="1800" b="0" i="0" u="none" strike="noStrike" kern="1200" cap="none" spc="-15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93284" y="2214040"/>
            <a:ext cx="869778" cy="586757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구글</a:t>
            </a:r>
            <a:endParaRPr kumimoji="0" lang="ko-KR" altLang="en-US" sz="1800" b="0" i="0" u="none" strike="noStrike" kern="1200" cap="none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93284" y="3056103"/>
            <a:ext cx="869778" cy="586757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카카오</a:t>
            </a:r>
            <a:endParaRPr kumimoji="0" lang="ko-KR" altLang="en-US" sz="1800" b="0" i="0" u="none" strike="noStrike" kern="1200" cap="none" spc="-15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369539" y="2354115"/>
            <a:ext cx="869778" cy="110024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API</a:t>
            </a:r>
            <a:endParaRPr kumimoji="0" lang="ko-KR" altLang="en-US" sz="1800" b="0" i="0" u="none" strike="noStrike" kern="1200" cap="none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69477" y="2354115"/>
            <a:ext cx="869778" cy="110024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OAUTH</a:t>
            </a:r>
            <a:endParaRPr kumimoji="0" lang="ko-KR" altLang="en-US" sz="1800" b="0" i="0" u="none" strike="noStrike" kern="1200" cap="none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369415" y="1357462"/>
            <a:ext cx="869778" cy="2285398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endParaRPr kumimoji="0" lang="en-US" altLang="ko-KR" sz="1800" b="0" i="0" u="none" strike="noStrike" kern="1200" cap="none" spc="-30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300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</a:t>
            </a:r>
            <a:endParaRPr kumimoji="0" lang="ko-KR" altLang="en-US" sz="1800" b="0" i="0" u="none" strike="noStrike" kern="1200" cap="none" spc="-3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752319" y="1253875"/>
            <a:ext cx="869778" cy="110024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DB</a:t>
            </a:r>
            <a:endParaRPr kumimoji="0" lang="ko-KR" altLang="en-US" sz="1800" b="0" i="0" u="none" strike="noStrike" kern="1200" cap="none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025232" y="2739660"/>
            <a:ext cx="869778" cy="110024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토큰</a:t>
            </a:r>
            <a:endParaRPr kumimoji="0" lang="en-US" altLang="ko-KR" sz="1800" b="0" i="0" u="none" strike="noStrike" kern="1200" cap="none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  <a:endParaRPr kumimoji="0" lang="ko-KR" altLang="en-US" sz="1800" b="0" i="0" u="none" strike="noStrike" kern="1200" cap="none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76366" y="4665425"/>
            <a:ext cx="869778" cy="110024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사용자</a:t>
            </a:r>
            <a:endParaRPr kumimoji="0" lang="ko-KR" altLang="en-US" sz="1800" b="0" i="0" u="none" strike="noStrike" kern="1200" cap="none" spc="-3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362565" y="4067773"/>
            <a:ext cx="869778" cy="2285398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인</a:t>
            </a:r>
            <a:endParaRPr kumimoji="0" lang="en-US" altLang="ko-KR" sz="1800" b="0" i="0" u="none" strike="noStrike" kern="1200" cap="none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터</a:t>
            </a:r>
            <a:endParaRPr lang="en-US" altLang="ko-KR" dirty="0" smtClean="0">
              <a:solidFill>
                <a:prstClr val="white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셉</a:t>
            </a:r>
            <a:endParaRPr kumimoji="0" lang="en-US" altLang="ko-KR" sz="1800" b="0" i="0" u="none" strike="noStrike" kern="1200" cap="none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터</a:t>
            </a:r>
            <a:endParaRPr kumimoji="0" lang="ko-KR" altLang="en-US" sz="1800" b="0" i="0" u="none" strike="noStrike" kern="1200" cap="none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957021" y="4660352"/>
            <a:ext cx="869778" cy="110024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컨트롤</a:t>
            </a:r>
            <a:endParaRPr kumimoji="0" lang="ko-KR" altLang="en-US" sz="1800" b="0" i="0" u="none" strike="noStrike" kern="1200" cap="none" spc="-3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573859" y="4660352"/>
            <a:ext cx="869778" cy="110024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서비스</a:t>
            </a:r>
            <a:endParaRPr kumimoji="0" lang="ko-KR" altLang="en-US" sz="1800" b="0" i="0" u="none" strike="noStrike" kern="1200" cap="none" spc="-3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159766" y="4660352"/>
            <a:ext cx="869778" cy="1100240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DB</a:t>
            </a:r>
            <a:endParaRPr kumimoji="0" lang="ko-KR" altLang="en-US" sz="1800" b="0" i="0" u="none" strike="noStrike" kern="1200" cap="none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JWT </a:t>
            </a: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토큰 발급과 사용 과정</a:t>
            </a:r>
            <a:endParaRPr kumimoji="0" lang="en-US" altLang="ko-KR" sz="1500" b="0" i="0" u="none" strike="noStrike" kern="1200" cap="none" normalizeH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서비스 소개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cxnSp>
        <p:nvCxnSpPr>
          <p:cNvPr id="14" name="직선 화살표 연결선 13"/>
          <p:cNvCxnSpPr>
            <a:stCxn id="3" idx="3"/>
          </p:cNvCxnSpPr>
          <p:nvPr/>
        </p:nvCxnSpPr>
        <p:spPr>
          <a:xfrm>
            <a:off x="1648549" y="1650841"/>
            <a:ext cx="3720866" cy="106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30" idx="1"/>
          </p:cNvCxnSpPr>
          <p:nvPr/>
        </p:nvCxnSpPr>
        <p:spPr>
          <a:xfrm>
            <a:off x="1653962" y="2494339"/>
            <a:ext cx="715577" cy="4098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9" idx="3"/>
            <a:endCxn id="30" idx="1"/>
          </p:cNvCxnSpPr>
          <p:nvPr/>
        </p:nvCxnSpPr>
        <p:spPr>
          <a:xfrm flipV="1">
            <a:off x="1663062" y="2904235"/>
            <a:ext cx="706477" cy="4452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0" idx="3"/>
            <a:endCxn id="31" idx="1"/>
          </p:cNvCxnSpPr>
          <p:nvPr/>
        </p:nvCxnSpPr>
        <p:spPr>
          <a:xfrm>
            <a:off x="3239317" y="2904235"/>
            <a:ext cx="63016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4739255" y="2904235"/>
            <a:ext cx="63016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33" idx="1"/>
          </p:cNvCxnSpPr>
          <p:nvPr/>
        </p:nvCxnSpPr>
        <p:spPr>
          <a:xfrm>
            <a:off x="6239193" y="1803995"/>
            <a:ext cx="51312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34" idx="1"/>
          </p:cNvCxnSpPr>
          <p:nvPr/>
        </p:nvCxnSpPr>
        <p:spPr>
          <a:xfrm>
            <a:off x="6239193" y="3289780"/>
            <a:ext cx="178603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3" idx="3"/>
            <a:endCxn id="54" idx="1"/>
          </p:cNvCxnSpPr>
          <p:nvPr/>
        </p:nvCxnSpPr>
        <p:spPr>
          <a:xfrm>
            <a:off x="3232343" y="5210472"/>
            <a:ext cx="724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4848385" y="5226696"/>
            <a:ext cx="724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6443637" y="5226696"/>
            <a:ext cx="7246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1671986" y="4850780"/>
            <a:ext cx="690433" cy="102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H="1">
            <a:off x="1645998" y="5474486"/>
            <a:ext cx="716421" cy="50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8" y="5611092"/>
            <a:ext cx="946800" cy="9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1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서비스 소개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69249" y="1157631"/>
            <a:ext cx="20624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테스트</a:t>
            </a:r>
            <a:endParaRPr kumimoji="0" lang="en-US" altLang="ko-KR" sz="1600" b="1" i="0" u="none" strike="noStrike" kern="1200" cap="none" spc="30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55474" y="2510212"/>
            <a:ext cx="366718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간단한 알고리즘을 이용해</a:t>
            </a:r>
            <a:endParaRPr kumimoji="0" lang="en-US" altLang="ko-KR" sz="1800" b="0" i="0" u="none" strike="noStrike" kern="120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감정 단어를 선택하는 순서와 </a:t>
            </a:r>
            <a:endParaRPr kumimoji="0" lang="en-US" altLang="ko-KR" sz="1800" b="0" i="0" u="none" strike="noStrike" kern="120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단어 분류 </a:t>
            </a:r>
            <a:r>
              <a:rPr kumimoji="0" lang="ko-KR" altLang="en-US" sz="1800" b="0" i="0" u="none" strike="noStrike" kern="1200" cap="none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카테고리별</a:t>
            </a:r>
            <a:r>
              <a:rPr kumimoji="0" lang="ko-KR" altLang="en-US" sz="18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 개수를 </a:t>
            </a:r>
            <a:endParaRPr kumimoji="0" lang="en-US" altLang="ko-KR" sz="1800" b="0" i="0" u="none" strike="noStrike" kern="120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점수화하여 가장 점수가 높은 </a:t>
            </a:r>
            <a:endParaRPr kumimoji="0" lang="en-US" altLang="ko-KR" sz="1800" b="0" i="0" u="none" strike="noStrike" kern="120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감정 행성으로 여행 시작</a:t>
            </a:r>
            <a:endParaRPr kumimoji="0" lang="en-US" altLang="ko-KR" sz="1800" b="0" i="0" u="none" strike="noStrike" kern="120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16419" y="1766132"/>
            <a:ext cx="5008836" cy="4164009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bandicam 2022-02-16 23-10-56-08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6419" y="1766132"/>
            <a:ext cx="5008836" cy="4172258"/>
          </a:xfrm>
          <a:prstGeom prst="round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감정 테스트</a:t>
            </a:r>
            <a:endParaRPr kumimoji="0" lang="en-US" altLang="ko-KR" sz="1500" b="0" i="0" u="none" strike="noStrike" kern="1200" cap="none" normalizeH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7" y="5602777"/>
            <a:ext cx="946800" cy="9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26565" y="1296485"/>
            <a:ext cx="20624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실시간 알림</a:t>
            </a:r>
            <a:endParaRPr kumimoji="0" lang="en-US" altLang="ko-KR" sz="1600" b="0" i="0" u="none" strike="noStrike" kern="120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4764" y="1593766"/>
            <a:ext cx="137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Stateless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01145" y="2613035"/>
            <a:ext cx="1973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Connectionless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986220" y="2958130"/>
            <a:ext cx="3655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클라이언트와 서버가 요청 응답을 </a:t>
            </a:r>
            <a:endParaRPr kumimoji="0" lang="en-US" altLang="ko-KR" sz="1600" b="0" i="0" u="none" strike="noStrike" kern="120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종료</a:t>
            </a: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하면 접속을 끊는다</a:t>
            </a:r>
            <a:endParaRPr kumimoji="0" lang="en-US" altLang="ko-KR" sz="1600" b="0" i="0" u="none" strike="noStrike" kern="120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86220" y="1920225"/>
            <a:ext cx="3655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통신이 끝나면 상태 정보를 유지하지 않는다</a:t>
            </a:r>
            <a:endParaRPr kumimoji="0" lang="en-US" altLang="ko-KR" sz="1600" b="0" i="0" u="none" strike="noStrike" kern="120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78843" y="4365237"/>
            <a:ext cx="166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Web Socket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986220" y="4679591"/>
            <a:ext cx="3655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클라이언트와 서버가 지속적으로 연결된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en-US" altLang="ko-KR" sz="16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TCP </a:t>
            </a:r>
            <a:r>
              <a:rPr kumimoji="0" lang="ko-KR" altLang="en-US" sz="16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라인을 통해 실시간으로 데이터를 주고받을 수 있다</a:t>
            </a:r>
            <a:endParaRPr kumimoji="0" lang="en-US" altLang="ko-KR" sz="1600" b="0" i="0" u="none" strike="noStrike" kern="120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3396" y="1845861"/>
            <a:ext cx="5008836" cy="4164009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7743991" y="3814145"/>
            <a:ext cx="261418" cy="417274"/>
          </a:xfrm>
          <a:prstGeom prst="downArrow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실시간 알림</a:t>
            </a:r>
            <a:r>
              <a:rPr lang="en-US" altLang="ko-KR" sz="150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(Web Socket)</a:t>
            </a:r>
            <a:endParaRPr kumimoji="0" lang="en-US" altLang="ko-KR" sz="1500" b="0" i="0" u="none" strike="noStrike" kern="1200" cap="none" normalizeH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서비스 소개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bandicam 2022-02-17 18-54-23-3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3395" y="1875621"/>
            <a:ext cx="5008837" cy="4119735"/>
          </a:xfrm>
          <a:prstGeom prst="round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8" y="5602778"/>
            <a:ext cx="946800" cy="9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1" grpId="0"/>
      <p:bldP spid="12" grpId="0"/>
      <p:bldP spid="16" grpId="0"/>
      <p:bldP spid="17" grpId="0"/>
      <p:bldP spid="18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서비스 소개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57533" y="739208"/>
            <a:ext cx="4176793" cy="28674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66021" y="807799"/>
            <a:ext cx="3975315" cy="1797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44" y="2107700"/>
            <a:ext cx="1920294" cy="12001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43" y="1268074"/>
            <a:ext cx="767048" cy="7670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32" y="900943"/>
            <a:ext cx="857524" cy="6431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53" y="1796865"/>
            <a:ext cx="622525" cy="55852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43" y="2683245"/>
            <a:ext cx="937450" cy="93745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478651" y="1196579"/>
            <a:ext cx="997191" cy="452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4484084" y="1726235"/>
            <a:ext cx="1010253" cy="3498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6017565" y="2449886"/>
            <a:ext cx="15089" cy="549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57" y="1515124"/>
            <a:ext cx="1426250" cy="107339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957533" y="4387909"/>
            <a:ext cx="4176793" cy="16783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84" y="4066907"/>
            <a:ext cx="3407647" cy="1703824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1182469" y="4733147"/>
            <a:ext cx="0" cy="48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0808" y="4780590"/>
            <a:ext cx="190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Push / Merge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02366" y="2575249"/>
            <a:ext cx="190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Entity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6426358" y="2056163"/>
            <a:ext cx="1212490" cy="81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69389" y="1631495"/>
            <a:ext cx="190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Image 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811759" y="2076128"/>
            <a:ext cx="103246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72496" y="1544086"/>
            <a:ext cx="190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Request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90757" y="2199145"/>
            <a:ext cx="190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Response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8" y="1512378"/>
            <a:ext cx="897150" cy="9768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711197" y="5359060"/>
            <a:ext cx="1133027" cy="411671"/>
            <a:chOff x="1465868" y="5220184"/>
            <a:chExt cx="1133027" cy="411671"/>
          </a:xfrm>
        </p:grpSpPr>
        <p:sp>
          <p:nvSpPr>
            <p:cNvPr id="33" name="TextBox 32"/>
            <p:cNvSpPr txBox="1"/>
            <p:nvPr/>
          </p:nvSpPr>
          <p:spPr>
            <a:xfrm>
              <a:off x="1465868" y="5220184"/>
              <a:ext cx="1133027" cy="3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WebHook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V="1">
              <a:off x="1594219" y="5631854"/>
              <a:ext cx="90308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846111" y="5371091"/>
            <a:ext cx="1186962" cy="1016699"/>
            <a:chOff x="600516" y="4440536"/>
            <a:chExt cx="1186962" cy="1016699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34" y="4440536"/>
              <a:ext cx="883194" cy="63539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600516" y="5087958"/>
              <a:ext cx="1186962" cy="3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GitLab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38" y="5175667"/>
            <a:ext cx="2867683" cy="183213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5" y="3529791"/>
            <a:ext cx="1265275" cy="1265275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082072" y="3731735"/>
            <a:ext cx="2556776" cy="548182"/>
            <a:chOff x="4808347" y="3091833"/>
            <a:chExt cx="2556776" cy="548182"/>
          </a:xfrm>
        </p:grpSpPr>
        <p:cxnSp>
          <p:nvCxnSpPr>
            <p:cNvPr id="41" name="직선 화살표 연결선 40"/>
            <p:cNvCxnSpPr/>
            <p:nvPr/>
          </p:nvCxnSpPr>
          <p:spPr>
            <a:xfrm flipV="1">
              <a:off x="4808347" y="3091833"/>
              <a:ext cx="0" cy="5481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907263" y="3192867"/>
              <a:ext cx="2457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Deploy / Restart </a:t>
              </a:r>
              <a:endPara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spc="-15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아키텍처</a:t>
            </a:r>
            <a:endParaRPr kumimoji="0" lang="en-US" altLang="ko-KR" sz="1500" b="0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8" y="5614130"/>
            <a:ext cx="946800" cy="9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서비스 소개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-150" normalizeH="0" baseline="0" noProof="0" dirty="0" err="1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협업툴</a:t>
            </a:r>
            <a:endParaRPr kumimoji="0" lang="en-US" altLang="ko-KR" sz="15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46" name="Google Shape;4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438" y="830208"/>
            <a:ext cx="665911" cy="62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50" y="1621253"/>
            <a:ext cx="7185850" cy="4681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50" y="1621253"/>
            <a:ext cx="7185850" cy="46819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750" y="1621253"/>
            <a:ext cx="7185850" cy="4681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42" y="1621253"/>
            <a:ext cx="7185850" cy="46819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44" y="5602778"/>
            <a:ext cx="947652" cy="94765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41" y="798709"/>
            <a:ext cx="703832" cy="68694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02" y="859732"/>
            <a:ext cx="677874" cy="5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1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시연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57837" y="2986537"/>
            <a:ext cx="44415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실시간 시연</a:t>
            </a: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276" y="5603300"/>
            <a:ext cx="946800" cy="9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팀원 소개 및 마무리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39" y="4801278"/>
            <a:ext cx="3084023" cy="3084023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370270" y="976687"/>
            <a:ext cx="9394276" cy="4545485"/>
            <a:chOff x="370270" y="976687"/>
            <a:chExt cx="9394276" cy="4545485"/>
          </a:xfrm>
        </p:grpSpPr>
        <p:grpSp>
          <p:nvGrpSpPr>
            <p:cNvPr id="4" name="그룹 3"/>
            <p:cNvGrpSpPr/>
            <p:nvPr/>
          </p:nvGrpSpPr>
          <p:grpSpPr>
            <a:xfrm>
              <a:off x="370270" y="976687"/>
              <a:ext cx="3477852" cy="1999269"/>
              <a:chOff x="370270" y="976687"/>
              <a:chExt cx="3477852" cy="1999269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785624" y="1354603"/>
                <a:ext cx="20624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30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2Coding" panose="020B0609020101020101" pitchFamily="49" charset="-127"/>
                    <a:ea typeface="D2Coding" panose="020B0609020101020101" pitchFamily="49" charset="-127"/>
                    <a:cs typeface="+mn-cs"/>
                  </a:rPr>
                  <a:t>조은누리</a:t>
                </a:r>
                <a:endParaRPr kumimoji="0" lang="en-US" altLang="ko-KR" sz="1600" b="0" i="0" u="none" strike="noStrike" kern="1200" cap="none" spc="3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2Coding" panose="020B0609020101020101" pitchFamily="49" charset="-127"/>
                  <a:ea typeface="D2Coding" panose="020B0609020101020101" pitchFamily="49" charset="-127"/>
                  <a:cs typeface="+mn-cs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270" y="976687"/>
                <a:ext cx="1999269" cy="1999269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3327436" y="987680"/>
              <a:ext cx="3479944" cy="1999269"/>
              <a:chOff x="370270" y="976687"/>
              <a:chExt cx="3479944" cy="1999269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787716" y="1391546"/>
                <a:ext cx="20624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300" normalizeH="0" baseline="0" noProof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2Coding" panose="020B0609020101020101" pitchFamily="49" charset="-127"/>
                    <a:ea typeface="D2Coding" panose="020B0609020101020101" pitchFamily="49" charset="-127"/>
                    <a:cs typeface="+mn-cs"/>
                  </a:rPr>
                  <a:t>전호정</a:t>
                </a:r>
                <a:endParaRPr kumimoji="0" lang="en-US" altLang="ko-KR" sz="1600" b="0" i="0" u="none" strike="noStrike" kern="1200" cap="none" spc="3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2Coding" panose="020B0609020101020101" pitchFamily="49" charset="-127"/>
                  <a:ea typeface="D2Coding" panose="020B0609020101020101" pitchFamily="49" charset="-127"/>
                  <a:cs typeface="+mn-cs"/>
                </a:endParaRPr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270" y="976687"/>
                <a:ext cx="1999269" cy="1999269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6284602" y="987680"/>
              <a:ext cx="3479944" cy="1999269"/>
              <a:chOff x="370270" y="976687"/>
              <a:chExt cx="3479944" cy="1999269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1787716" y="1391546"/>
                <a:ext cx="20624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30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2Coding" panose="020B0609020101020101" pitchFamily="49" charset="-127"/>
                    <a:ea typeface="D2Coding" panose="020B0609020101020101" pitchFamily="49" charset="-127"/>
                    <a:cs typeface="+mn-cs"/>
                  </a:rPr>
                  <a:t>정순일</a:t>
                </a:r>
                <a:endParaRPr kumimoji="0" lang="en-US" altLang="ko-KR" sz="1600" b="0" i="0" u="none" strike="noStrike" kern="1200" cap="none" spc="3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2Coding" panose="020B0609020101020101" pitchFamily="49" charset="-127"/>
                  <a:ea typeface="D2Coding" panose="020B0609020101020101" pitchFamily="49" charset="-127"/>
                  <a:cs typeface="+mn-cs"/>
                </a:endParaRPr>
              </a:p>
            </p:txBody>
          </p:sp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270" y="976687"/>
                <a:ext cx="1999269" cy="1999269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370270" y="3511910"/>
              <a:ext cx="3479944" cy="1999269"/>
              <a:chOff x="370270" y="976687"/>
              <a:chExt cx="3479944" cy="1999269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787716" y="1391546"/>
                <a:ext cx="20624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300" normalizeH="0" baseline="0" noProof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2Coding" panose="020B0609020101020101" pitchFamily="49" charset="-127"/>
                    <a:ea typeface="D2Coding" panose="020B0609020101020101" pitchFamily="49" charset="-127"/>
                    <a:cs typeface="+mn-cs"/>
                  </a:rPr>
                  <a:t>임경훈</a:t>
                </a:r>
                <a:endParaRPr kumimoji="0" lang="en-US" altLang="ko-KR" sz="1600" b="0" i="0" u="none" strike="noStrike" kern="1200" cap="none" spc="3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2Coding" panose="020B0609020101020101" pitchFamily="49" charset="-127"/>
                  <a:ea typeface="D2Coding" panose="020B0609020101020101" pitchFamily="49" charset="-127"/>
                  <a:cs typeface="+mn-cs"/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270" y="976687"/>
                <a:ext cx="1999269" cy="1999269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3327436" y="3522903"/>
              <a:ext cx="3479944" cy="1999269"/>
              <a:chOff x="370270" y="976687"/>
              <a:chExt cx="3479944" cy="1999269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1787716" y="1391546"/>
                <a:ext cx="20624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30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2Coding" panose="020B0609020101020101" pitchFamily="49" charset="-127"/>
                    <a:ea typeface="D2Coding" panose="020B0609020101020101" pitchFamily="49" charset="-127"/>
                    <a:cs typeface="+mn-cs"/>
                  </a:rPr>
                  <a:t>최명재</a:t>
                </a:r>
                <a:endParaRPr kumimoji="0" lang="en-US" altLang="ko-KR" sz="1600" b="0" i="0" u="none" strike="noStrike" kern="1200" cap="none" spc="3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2Coding" panose="020B0609020101020101" pitchFamily="49" charset="-127"/>
                  <a:ea typeface="D2Coding" panose="020B0609020101020101" pitchFamily="49" charset="-127"/>
                  <a:cs typeface="+mn-cs"/>
                </a:endParaRPr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270" y="976687"/>
                <a:ext cx="1999269" cy="1999269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6284602" y="3522903"/>
              <a:ext cx="3479944" cy="1999269"/>
              <a:chOff x="370270" y="976687"/>
              <a:chExt cx="3479944" cy="1999269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787716" y="1391546"/>
                <a:ext cx="20624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300" normalizeH="0" baseline="0" noProof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D2Coding" panose="020B0609020101020101" pitchFamily="49" charset="-127"/>
                    <a:ea typeface="D2Coding" panose="020B0609020101020101" pitchFamily="49" charset="-127"/>
                    <a:cs typeface="+mn-cs"/>
                  </a:rPr>
                  <a:t>최상후</a:t>
                </a:r>
                <a:endParaRPr kumimoji="0" lang="en-US" altLang="ko-KR" sz="1600" b="0" i="0" u="none" strike="noStrike" kern="1200" cap="none" spc="30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2Coding" panose="020B0609020101020101" pitchFamily="49" charset="-127"/>
                  <a:ea typeface="D2Coding" panose="020B0609020101020101" pitchFamily="49" charset="-127"/>
                  <a:cs typeface="+mn-cs"/>
                </a:endParaRP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270" y="976687"/>
                <a:ext cx="1999269" cy="1999269"/>
              </a:xfrm>
              <a:prstGeom prst="rect">
                <a:avLst/>
              </a:prstGeom>
            </p:spPr>
          </p:pic>
        </p:grp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261" y="1485037"/>
            <a:ext cx="1018028" cy="1044000"/>
          </a:xfrm>
          <a:prstGeom prst="ellipse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790" y="4027644"/>
            <a:ext cx="1011499" cy="1044000"/>
          </a:xfrm>
          <a:prstGeom prst="ellipse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2619" y="1484801"/>
            <a:ext cx="1012884" cy="1036616"/>
          </a:xfrm>
          <a:prstGeom prst="ellipse">
            <a:avLst/>
          </a:prstGeom>
        </p:spPr>
      </p:pic>
      <p:pic>
        <p:nvPicPr>
          <p:cNvPr id="1026" name="Picture 2" descr="https://cdn.discordapp.com/attachments/923032755024035894/943825251224133642/KakaoTalk_20210714_09590965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4" y="1492463"/>
            <a:ext cx="1016003" cy="10212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1900668" y="4403183"/>
            <a:ext cx="18365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500" spc="1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FRONT</a:t>
            </a:r>
          </a:p>
          <a:p>
            <a:pPr lvl="0" algn="ctr">
              <a:defRPr/>
            </a:pPr>
            <a:r>
              <a:rPr lang="ko-KR" altLang="en-US" sz="1500" spc="1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수석 디자이너</a:t>
            </a:r>
            <a:endParaRPr lang="en-US" altLang="ko-KR" sz="1500" spc="1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00668" y="1854256"/>
            <a:ext cx="18365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500" spc="1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FRONT</a:t>
            </a:r>
          </a:p>
          <a:p>
            <a:pPr lvl="0" algn="ctr">
              <a:defRPr/>
            </a:pPr>
            <a:r>
              <a:rPr lang="ko-KR" altLang="en-US" sz="1500" spc="1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팀장</a:t>
            </a:r>
            <a:endParaRPr kumimoji="0" lang="en-US" altLang="ko-KR" sz="1500" b="0" i="0" u="none" strike="noStrike" kern="1200" cap="none" spc="10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35503" y="1854256"/>
            <a:ext cx="18365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500" spc="1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FRONT</a:t>
            </a:r>
          </a:p>
          <a:p>
            <a:pPr lvl="0" algn="ctr">
              <a:defRPr/>
            </a:pPr>
            <a:r>
              <a:rPr lang="ko-KR" altLang="en-US" sz="1500" spc="1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막내</a:t>
            </a:r>
            <a:endParaRPr lang="en-US" altLang="ko-KR" sz="1500" spc="1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63777" y="4426515"/>
            <a:ext cx="18365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500" spc="1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FRONT</a:t>
            </a:r>
          </a:p>
          <a:p>
            <a:pPr lvl="0" algn="ctr">
              <a:defRPr/>
            </a:pPr>
            <a:r>
              <a:rPr lang="en-US" altLang="ko-KR" sz="1500" spc="1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 </a:t>
            </a:r>
            <a:r>
              <a:rPr lang="ko-KR" altLang="en-US" sz="1500" spc="1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총괄</a:t>
            </a:r>
            <a:endParaRPr lang="en-US" altLang="ko-KR" sz="1500" spc="1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15000" y="1853672"/>
            <a:ext cx="18365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500" spc="1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</a:t>
            </a:r>
          </a:p>
          <a:p>
            <a:pPr lvl="0" algn="ctr">
              <a:defRPr/>
            </a:pPr>
            <a:r>
              <a:rPr lang="en-US" altLang="ko-KR" sz="1500" spc="1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PM</a:t>
            </a:r>
            <a:endParaRPr lang="en-US" altLang="ko-KR" sz="1500" spc="1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802078" y="4401695"/>
            <a:ext cx="18365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500" spc="1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BACK</a:t>
            </a:r>
          </a:p>
          <a:p>
            <a:pPr lvl="0" algn="ctr">
              <a:defRPr/>
            </a:pPr>
            <a:r>
              <a:rPr lang="ko-KR" altLang="en-US" sz="1500" spc="1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서버 담당</a:t>
            </a:r>
            <a:endParaRPr lang="en-US" altLang="ko-KR" sz="1500" spc="1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0751" y="4030407"/>
            <a:ext cx="1014752" cy="1036475"/>
          </a:xfrm>
          <a:prstGeom prst="ellipse">
            <a:avLst/>
          </a:prstGeom>
        </p:spPr>
      </p:pic>
      <p:pic>
        <p:nvPicPr>
          <p:cNvPr id="5" name="Picture 2" descr="https://cdn.discordapp.com/attachments/923032755024035894/944053051411546212/KakaoTalk_20220112_17083019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4" y="4027644"/>
            <a:ext cx="1022783" cy="10134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26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39" y="0"/>
            <a:ext cx="8382461" cy="83824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7822" y="1205345"/>
            <a:ext cx="8992092" cy="4239490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EMOTION PLANET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에서 당신의 행성을 찾고 탐험해 보세요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57874" y="1863086"/>
            <a:ext cx="6411989" cy="3415496"/>
          </a:xfrm>
          <a:prstGeom prst="rect">
            <a:avLst/>
          </a:prstGeom>
          <a:noFill/>
        </p:spPr>
        <p:txBody>
          <a:bodyPr wrap="square">
            <a:prstTxWarp prst="textArchUp">
              <a:avLst>
                <a:gd name="adj" fmla="val 8282302"/>
              </a:avLst>
            </a:prstTxWarp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EMOTION PLANET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은 항상 열려 있습니다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852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INTRO 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영상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8" y="5614130"/>
            <a:ext cx="946800" cy="946800"/>
          </a:xfrm>
          <a:prstGeom prst="rect">
            <a:avLst/>
          </a:prstGeom>
        </p:spPr>
      </p:pic>
      <p:pic>
        <p:nvPicPr>
          <p:cNvPr id="3" name="KakaoTalk_20220216_17155848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8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861" y="87483"/>
            <a:ext cx="9690178" cy="66834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544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rPr>
              <a:t>목 차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9712" y="1968564"/>
            <a:ext cx="2051378" cy="2051378"/>
            <a:chOff x="664024" y="1953502"/>
            <a:chExt cx="2259374" cy="2259374"/>
          </a:xfrm>
        </p:grpSpPr>
        <p:sp>
          <p:nvSpPr>
            <p:cNvPr id="4" name="타원 3"/>
            <p:cNvSpPr/>
            <p:nvPr/>
          </p:nvSpPr>
          <p:spPr>
            <a:xfrm>
              <a:off x="664024" y="1953502"/>
              <a:ext cx="2259374" cy="2259374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10003" y="2512900"/>
              <a:ext cx="196741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D2Coding" panose="020B0609020101020101" pitchFamily="49" charset="-127"/>
                  <a:ea typeface="D2Coding" panose="020B0609020101020101" pitchFamily="49" charset="-127"/>
                </a:rPr>
                <a:t>기획 의도 및 배경</a:t>
              </a:r>
              <a:endPara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44" y="5602778"/>
            <a:ext cx="947652" cy="947652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708160" y="1968564"/>
            <a:ext cx="2051378" cy="2051378"/>
            <a:chOff x="664024" y="1953502"/>
            <a:chExt cx="2259374" cy="2259374"/>
          </a:xfrm>
        </p:grpSpPr>
        <p:sp>
          <p:nvSpPr>
            <p:cNvPr id="24" name="타원 23"/>
            <p:cNvSpPr/>
            <p:nvPr/>
          </p:nvSpPr>
          <p:spPr>
            <a:xfrm>
              <a:off x="664024" y="1953502"/>
              <a:ext cx="2259374" cy="2259374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10003" y="2512900"/>
              <a:ext cx="1967413" cy="1259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 sz="2400" b="1" dirty="0">
                  <a:solidFill>
                    <a:prstClr val="white">
                      <a:lumMod val="85000"/>
                    </a:prstClr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서비스 </a:t>
              </a:r>
              <a:endParaRPr lang="en-US" altLang="ko-KR" sz="2400" b="1" dirty="0" smtClean="0">
                <a:solidFill>
                  <a:prstClr val="white">
                    <a:lumMod val="85000"/>
                  </a:prst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ko-KR" altLang="en-US" sz="2400" b="1" dirty="0" smtClean="0">
                  <a:solidFill>
                    <a:prstClr val="white">
                      <a:lumMod val="85000"/>
                    </a:prstClr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소개</a:t>
              </a:r>
              <a:endParaRPr lang="en-US" altLang="ko-KR" sz="2400" b="1" dirty="0">
                <a:solidFill>
                  <a:prstClr val="white">
                    <a:lumMod val="85000"/>
                  </a:prst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036608" y="1968564"/>
            <a:ext cx="2051378" cy="2051378"/>
            <a:chOff x="664024" y="1953502"/>
            <a:chExt cx="2259374" cy="2259374"/>
          </a:xfrm>
        </p:grpSpPr>
        <p:sp>
          <p:nvSpPr>
            <p:cNvPr id="36" name="타원 35"/>
            <p:cNvSpPr/>
            <p:nvPr/>
          </p:nvSpPr>
          <p:spPr>
            <a:xfrm>
              <a:off x="664024" y="1953502"/>
              <a:ext cx="2259374" cy="2259374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10003" y="2701734"/>
              <a:ext cx="1967413" cy="649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 sz="2400" b="1" dirty="0">
                  <a:solidFill>
                    <a:prstClr val="white">
                      <a:lumMod val="85000"/>
                    </a:prstClr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시연</a:t>
              </a:r>
              <a:endParaRPr lang="en-US" altLang="ko-KR" sz="2400" b="1" dirty="0">
                <a:solidFill>
                  <a:prstClr val="white">
                    <a:lumMod val="85000"/>
                  </a:prst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365056" y="1968564"/>
            <a:ext cx="2051378" cy="2051378"/>
            <a:chOff x="664024" y="1953502"/>
            <a:chExt cx="2259374" cy="2259374"/>
          </a:xfrm>
        </p:grpSpPr>
        <p:sp>
          <p:nvSpPr>
            <p:cNvPr id="39" name="타원 38"/>
            <p:cNvSpPr/>
            <p:nvPr/>
          </p:nvSpPr>
          <p:spPr>
            <a:xfrm>
              <a:off x="664024" y="1953502"/>
              <a:ext cx="2259374" cy="2259374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10003" y="2512900"/>
              <a:ext cx="1967413" cy="12596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 sz="2400" b="1" dirty="0">
                  <a:solidFill>
                    <a:prstClr val="white">
                      <a:lumMod val="85000"/>
                    </a:prstClr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팀원 소개 및 마무리</a:t>
              </a:r>
              <a:endParaRPr lang="en-US" altLang="ko-KR" sz="2400" b="1" dirty="0">
                <a:solidFill>
                  <a:prstClr val="white">
                    <a:lumMod val="85000"/>
                  </a:prstClr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5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 의도 및 배경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41316" y="1075634"/>
            <a:ext cx="4598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웹 </a:t>
            </a:r>
            <a:r>
              <a:rPr kumimoji="0" lang="ko-KR" alt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큐레이팅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SNS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91552" y="2291279"/>
            <a:ext cx="8023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웹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큐레이팅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서비스란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?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웹상의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수많은 콘텐츠를 어떤 주제나 카테고리별로 수집하고 정리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편집하여 적절한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콘텐츠를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제공하는 서비스나 웹을 말합니다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976" y="5603300"/>
            <a:ext cx="946800" cy="9468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 의도</a:t>
            </a:r>
            <a:endParaRPr kumimoji="0" lang="en-US" altLang="ko-KR" sz="1500" b="0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04507" y="4039622"/>
            <a:ext cx="251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현존의 </a:t>
            </a:r>
            <a:r>
              <a:rPr lang="en-US" altLang="ko-KR" noProof="0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SNS</a:t>
            </a:r>
            <a:r>
              <a:rPr lang="ko-KR" altLang="en-US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차별성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94410" y="4039622"/>
            <a:ext cx="2948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감정을 매만져주는 서비스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30549" y="5128702"/>
            <a:ext cx="3348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ko-KR" altLang="en-US" sz="32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감정 기반 </a:t>
            </a:r>
            <a:r>
              <a:rPr lang="en-US" altLang="ko-KR" sz="32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SNS</a:t>
            </a:r>
            <a:endParaRPr lang="en-US" altLang="ko-KR" sz="32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30747" y="4039622"/>
            <a:ext cx="347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prstClr val="whit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5427" y="6515805"/>
            <a:ext cx="7945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출처 </a:t>
            </a: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: http://</a:t>
            </a:r>
            <a:r>
              <a:rPr kumimoji="0" lang="en-US" altLang="ko-KR" sz="15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www.psychiatricnews.net/news/articleView.html?idxno=31791   (</a:t>
            </a:r>
            <a:r>
              <a:rPr kumimoji="0" lang="ko-KR" altLang="en-US" sz="15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정신의학신문</a:t>
            </a:r>
            <a:r>
              <a:rPr kumimoji="0" lang="en-US" altLang="ko-KR" sz="15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)</a:t>
            </a:r>
            <a:endParaRPr kumimoji="0" lang="en-US" altLang="ko-KR" sz="1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9" y="59922"/>
            <a:ext cx="9725204" cy="643167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-625802" y="-181200"/>
            <a:ext cx="10640423" cy="7122127"/>
          </a:xfrm>
          <a:prstGeom prst="rect">
            <a:avLst/>
          </a:prstGeom>
          <a:solidFill>
            <a:srgbClr val="595959">
              <a:alpha val="8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697485" y="1391937"/>
            <a:ext cx="6238875" cy="1924050"/>
            <a:chOff x="1897825" y="1323524"/>
            <a:chExt cx="6238875" cy="1924050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7825" y="1323524"/>
              <a:ext cx="6238875" cy="1924050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1897825" y="1323524"/>
              <a:ext cx="5170632" cy="374647"/>
            </a:xfrm>
            <a:prstGeom prst="rect">
              <a:avLst/>
            </a:prstGeom>
            <a:solidFill>
              <a:srgbClr val="FFFF00">
                <a:alpha val="29020"/>
              </a:srgb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754635" y="3922958"/>
            <a:ext cx="6181725" cy="962157"/>
            <a:chOff x="1897825" y="3890228"/>
            <a:chExt cx="6181725" cy="962157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7825" y="3899885"/>
              <a:ext cx="6181725" cy="952500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1897825" y="3890228"/>
              <a:ext cx="4154632" cy="374647"/>
            </a:xfrm>
            <a:prstGeom prst="rect">
              <a:avLst/>
            </a:prstGeom>
            <a:solidFill>
              <a:srgbClr val="FFFF00">
                <a:alpha val="29020"/>
              </a:srgb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230828" y="5459589"/>
            <a:ext cx="4089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감정을 표현하고 공유하는 공간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61" y="4983453"/>
            <a:ext cx="2590476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1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1" grpId="0"/>
      <p:bldP spid="32" grpId="0"/>
      <p:bldP spid="44" grpId="0"/>
      <p:bldP spid="46" grpId="0" animBg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 의도 및 배경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18077" y="3082239"/>
            <a:ext cx="4598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WHY?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8" y="5611092"/>
            <a:ext cx="946800" cy="9468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spc="-15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이름</a:t>
            </a:r>
            <a:endParaRPr kumimoji="0" lang="en-US" altLang="ko-KR" sz="1500" b="0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385368" y="-113294"/>
            <a:ext cx="10640423" cy="7122127"/>
          </a:xfrm>
          <a:prstGeom prst="rect">
            <a:avLst/>
          </a:prstGeom>
          <a:solidFill>
            <a:srgbClr val="595959">
              <a:alpha val="69804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36" y="4038322"/>
            <a:ext cx="4686300" cy="21145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791" y="4347884"/>
            <a:ext cx="3867150" cy="1495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45" y="936980"/>
            <a:ext cx="946800" cy="946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9" y="2189831"/>
            <a:ext cx="946800" cy="946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68" y="2167277"/>
            <a:ext cx="946800" cy="9468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274" y="856079"/>
            <a:ext cx="946800" cy="946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55" y="2167277"/>
            <a:ext cx="946800" cy="946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8" y="936980"/>
            <a:ext cx="946800" cy="9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4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기획 의도 및 배경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6887" y="3049057"/>
            <a:ext cx="4598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타겟</a:t>
            </a:r>
            <a:endParaRPr kumimoji="0" lang="en-US" altLang="ko-KR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06500" y="1888421"/>
            <a:ext cx="2207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감정을 숨긴 사람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41877" y="4207264"/>
            <a:ext cx="2338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감정을 모르는 사람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8184" y="3745599"/>
            <a:ext cx="2755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감정을 승화 하고 싶은 사람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14829" y="2022876"/>
            <a:ext cx="2460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감정을 즐기고 싶은 사람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58687" y="5403510"/>
            <a:ext cx="260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감정을 공유하고 싶은 사람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9271" y="1037787"/>
            <a:ext cx="2755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여러분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들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7" y="5602777"/>
            <a:ext cx="946800" cy="9468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spc="-15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주요 타겟</a:t>
            </a:r>
            <a:endParaRPr kumimoji="0" lang="en-US" altLang="ko-KR" sz="1500" b="0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90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서비스 소개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66408" y="2515880"/>
            <a:ext cx="794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 </a:t>
            </a:r>
            <a:r>
              <a:rPr lang="en-US" altLang="ko-KR" spc="-15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CRUD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60857" y="1582159"/>
            <a:ext cx="1239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로그아웃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04691" y="3856148"/>
            <a:ext cx="89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91500" y="2480436"/>
            <a:ext cx="1085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비밀번호 찾기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51463" y="2565372"/>
            <a:ext cx="812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소셜 로그인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40556" y="5692541"/>
            <a:ext cx="881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감정 테스트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802219" y="1497835"/>
            <a:ext cx="833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이메일 </a:t>
            </a: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찾기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21852" y="1356370"/>
            <a:ext cx="1085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추천 </a:t>
            </a:r>
            <a:endParaRPr lang="en-US" altLang="ko-KR" spc="-150" dirty="0" smtClean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 algn="ctr">
              <a:defRPr/>
            </a:pPr>
            <a:r>
              <a:rPr lang="ko-KR" altLang="en-US" spc="-15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서비스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76586" y="3540122"/>
            <a:ext cx="1085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게시글</a:t>
            </a: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CRUD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261664" y="3675087"/>
            <a:ext cx="108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좋아요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91500" y="5831040"/>
            <a:ext cx="108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댓글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37723" y="5042946"/>
            <a:ext cx="108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 err="1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팔로우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80639" y="4496210"/>
            <a:ext cx="881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사용자</a:t>
            </a:r>
            <a:endParaRPr lang="en-US" altLang="ko-KR" spc="-150" dirty="0" smtClean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 algn="ctr">
              <a:defRPr/>
            </a:pPr>
            <a:r>
              <a:rPr lang="ko-KR" altLang="en-US" spc="-15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검증</a:t>
            </a:r>
            <a:endParaRPr lang="ko-KR" altLang="en-US" spc="-15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40556" y="1497836"/>
            <a:ext cx="881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찜목록</a:t>
            </a: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CRUD</a:t>
            </a:r>
            <a:endParaRPr lang="ko-KR" altLang="en-US" spc="-15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23674" y="3717648"/>
            <a:ext cx="881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실시간 </a:t>
            </a: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알림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728076" y="4765947"/>
            <a:ext cx="881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pc="-15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이미지 업로드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spc="-150" noProof="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전체 기능</a:t>
            </a:r>
            <a:endParaRPr kumimoji="0" lang="en-US" altLang="ko-KR" sz="1500" b="0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8" y="5602778"/>
            <a:ext cx="946800" cy="9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2" grpId="0"/>
      <p:bldP spid="13" grpId="0"/>
      <p:bldP spid="14" grpId="0"/>
      <p:bldP spid="16" grpId="0"/>
      <p:bldP spid="17" grpId="0"/>
      <p:bldP spid="20" grpId="0"/>
      <p:bldP spid="21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서비스 소개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추천 서비스 </a:t>
            </a:r>
            <a:r>
              <a:rPr lang="en-US" altLang="ko-KR" sz="150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(API)</a:t>
            </a:r>
            <a:endParaRPr kumimoji="0" lang="en-US" altLang="ko-KR" sz="1500" b="0" i="0" u="none" strike="noStrike" kern="1200" cap="none" normalizeH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96825" y="1259799"/>
            <a:ext cx="20624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감정 해소</a:t>
            </a:r>
            <a:endParaRPr kumimoji="0" lang="en-US" altLang="ko-KR" sz="1600" b="0" i="0" u="none" strike="noStrike" kern="1200" cap="none" spc="30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14270" y="1259131"/>
            <a:ext cx="20624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감정 머무르기</a:t>
            </a:r>
            <a:endParaRPr kumimoji="0" lang="en-US" altLang="ko-KR" sz="1600" b="0" i="0" u="none" strike="noStrike" kern="1200" cap="none" spc="30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8757" y="1804529"/>
            <a:ext cx="3904845" cy="3250281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95011" y="1775324"/>
            <a:ext cx="3904845" cy="3250281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57" y="1819044"/>
            <a:ext cx="3918634" cy="3221076"/>
          </a:xfrm>
          <a:prstGeom prst="round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697" y="1769749"/>
            <a:ext cx="3879645" cy="3249203"/>
          </a:xfrm>
          <a:prstGeom prst="round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8" y="5614130"/>
            <a:ext cx="946800" cy="9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79712" y="294494"/>
            <a:ext cx="3979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서비스 소개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89930" y="5611092"/>
            <a:ext cx="6464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회원가입 없이 인증된 다른 웹 사이트의 가입 정보를 통해 웹 사이트를 사용하는 서비스</a:t>
            </a:r>
            <a:endParaRPr kumimoji="0" lang="en-US" altLang="ko-KR" sz="1800" b="0" i="0" u="none" strike="noStrike" kern="1200" cap="none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68757" y="1804529"/>
            <a:ext cx="3904845" cy="3250281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03322" y="1775324"/>
            <a:ext cx="3904845" cy="3250281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pic>
        <p:nvPicPr>
          <p:cNvPr id="22" name="38a8399cc348ce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03322" y="1768096"/>
            <a:ext cx="3904845" cy="3257508"/>
          </a:xfrm>
          <a:prstGeom prst="roundRect">
            <a:avLst/>
          </a:prstGeom>
        </p:spPr>
      </p:pic>
      <p:pic>
        <p:nvPicPr>
          <p:cNvPr id="26" name="bandicam_2022-02-16_23-13-38-76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8757" y="1820228"/>
            <a:ext cx="3904845" cy="3234581"/>
          </a:xfrm>
          <a:prstGeom prst="round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40556" y="334772"/>
            <a:ext cx="397965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소셜 로그인</a:t>
            </a:r>
            <a:r>
              <a:rPr lang="en-US" altLang="ko-KR" sz="1500" dirty="0" smtClean="0">
                <a:solidFill>
                  <a:schemeClr val="bg1">
                    <a:lumMod val="8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(OAUTH 0.2)</a:t>
            </a:r>
            <a:endParaRPr kumimoji="0" lang="en-US" altLang="ko-KR" sz="1500" b="0" i="0" u="none" strike="noStrike" kern="1200" cap="none" normalizeH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44" y="5602778"/>
            <a:ext cx="947652" cy="9476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951" y="4598702"/>
            <a:ext cx="332966" cy="3329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71" y="4598702"/>
            <a:ext cx="344844" cy="3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3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1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>
            <a:latin typeface="비트로 프라이드 TTF" pitchFamily="2" charset="-127"/>
            <a:ea typeface="비트로 프라이드 TTF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2693</TotalTime>
  <Words>1169</Words>
  <Application>Microsoft Office PowerPoint</Application>
  <PresentationFormat>A4 용지(210x297mm)</PresentationFormat>
  <Paragraphs>256</Paragraphs>
  <Slides>18</Slides>
  <Notes>18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비트로 프라이드 TTF</vt:lpstr>
      <vt:lpstr>D2Coding</vt:lpstr>
      <vt:lpstr>3_Office 테마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SSAFY</cp:lastModifiedBy>
  <cp:revision>578</cp:revision>
  <dcterms:created xsi:type="dcterms:W3CDTF">2017-09-07T10:48:07Z</dcterms:created>
  <dcterms:modified xsi:type="dcterms:W3CDTF">2022-02-18T02:44:04Z</dcterms:modified>
</cp:coreProperties>
</file>